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4" r:id="rId13"/>
    <p:sldId id="324" r:id="rId14"/>
    <p:sldId id="275" r:id="rId15"/>
    <p:sldId id="272" r:id="rId16"/>
    <p:sldId id="274" r:id="rId17"/>
    <p:sldId id="273" r:id="rId18"/>
    <p:sldId id="276" r:id="rId19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rPw6tSPNteSj3Ox98mXk/8Cr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3C3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71565"/>
  </p:normalViewPr>
  <p:slideViewPr>
    <p:cSldViewPr snapToGrid="0" snapToObjects="1">
      <p:cViewPr varScale="1">
        <p:scale>
          <a:sx n="90" d="100"/>
          <a:sy n="90" d="100"/>
        </p:scale>
        <p:origin x="3128" y="184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3" name="Google Shape;123;p4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01" name="Google Shape;201;p4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80" name="Google Shape;2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75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88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89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59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50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26799c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7226799cf1_0_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2" name="Google Shape;162;g7226799cf1_0_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" name="Google Shape;55;p3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" name="Google Shape;68;p3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9" name="Google Shape;89;p4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33916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;p22">
            <a:extLst>
              <a:ext uri="{FF2B5EF4-FFF2-40B4-BE49-F238E27FC236}">
                <a16:creationId xmlns:a16="http://schemas.microsoft.com/office/drawing/2014/main" id="{5A3D0283-5A81-BAA3-59BF-BDD144DDC0CB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4;p22">
            <a:extLst>
              <a:ext uri="{FF2B5EF4-FFF2-40B4-BE49-F238E27FC236}">
                <a16:creationId xmlns:a16="http://schemas.microsoft.com/office/drawing/2014/main" id="{99C2A0BA-D6B7-1E37-9803-BA3F756F95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2">
            <a:extLst>
              <a:ext uri="{FF2B5EF4-FFF2-40B4-BE49-F238E27FC236}">
                <a16:creationId xmlns:a16="http://schemas.microsoft.com/office/drawing/2014/main" id="{54CC5B3D-AC2D-B154-8FAF-671069827D58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Course Wrap-up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;p22">
            <a:extLst>
              <a:ext uri="{FF2B5EF4-FFF2-40B4-BE49-F238E27FC236}">
                <a16:creationId xmlns:a16="http://schemas.microsoft.com/office/drawing/2014/main" id="{9B5418E5-E1B3-3765-00CF-8868C8C4F93A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13;p22">
            <a:extLst>
              <a:ext uri="{FF2B5EF4-FFF2-40B4-BE49-F238E27FC236}">
                <a16:creationId xmlns:a16="http://schemas.microsoft.com/office/drawing/2014/main" id="{5FED7E4D-9A22-1EC5-DAAD-17F27DE7E018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14;p22">
            <a:extLst>
              <a:ext uri="{FF2B5EF4-FFF2-40B4-BE49-F238E27FC236}">
                <a16:creationId xmlns:a16="http://schemas.microsoft.com/office/drawing/2014/main" id="{3D162CF5-75E6-B9B2-8FD9-6B3667BED27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6;p22">
            <a:extLst>
              <a:ext uri="{FF2B5EF4-FFF2-40B4-BE49-F238E27FC236}">
                <a16:creationId xmlns:a16="http://schemas.microsoft.com/office/drawing/2014/main" id="{2ECF6988-C3BC-A08B-2BB8-638E89D2C11B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Course Wrap-up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;p22">
            <a:extLst>
              <a:ext uri="{FF2B5EF4-FFF2-40B4-BE49-F238E27FC236}">
                <a16:creationId xmlns:a16="http://schemas.microsoft.com/office/drawing/2014/main" id="{88C0FF15-CD4D-3DA4-8BAA-BF94AA9262E9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26046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Course Wrap-up &amp;</a:t>
            </a:r>
            <a:br>
              <a:rPr lang="en-US" b="0" dirty="0"/>
            </a:br>
            <a:r>
              <a:rPr lang="en-US" b="0" dirty="0"/>
              <a:t>TA-led Activities</a:t>
            </a:r>
            <a:endParaRPr sz="3100" dirty="0"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85800" y="5229461"/>
            <a:ext cx="7772400" cy="125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CSE 390B Victory Lap, End of Quarter TA-led Activities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1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/>
          <p:nvPr/>
        </p:nvSpPr>
        <p:spPr>
          <a:xfrm>
            <a:off x="6245300" y="61852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1"/>
          <p:cNvSpPr/>
          <p:nvPr/>
        </p:nvSpPr>
        <p:spPr>
          <a:xfrm>
            <a:off x="6245300" y="1560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1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1"/>
          <p:cNvSpPr/>
          <p:nvPr/>
        </p:nvSpPr>
        <p:spPr>
          <a:xfrm>
            <a:off x="7705300" y="2503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1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1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1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1"/>
          <p:cNvSpPr/>
          <p:nvPr/>
        </p:nvSpPr>
        <p:spPr>
          <a:xfrm>
            <a:off x="6704900" y="121976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704900" y="216411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1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1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1"/>
          <p:cNvGrpSpPr/>
          <p:nvPr/>
        </p:nvGrpSpPr>
        <p:grpSpPr>
          <a:xfrm>
            <a:off x="7284048" y="3086072"/>
            <a:ext cx="492804" cy="540166"/>
            <a:chOff x="4704173" y="3604372"/>
            <a:chExt cx="492804" cy="540166"/>
          </a:xfrm>
        </p:grpSpPr>
        <p:sp>
          <p:nvSpPr>
            <p:cNvPr id="152" name="Google Shape;152;p41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41"/>
          <p:cNvSpPr/>
          <p:nvPr/>
        </p:nvSpPr>
        <p:spPr>
          <a:xfrm>
            <a:off x="4984938" y="12197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8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5" y="339825"/>
            <a:ext cx="3675474" cy="26547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57" name="Google Shape;1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7683" y="2323865"/>
            <a:ext cx="3675474" cy="26611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8" name="Google Shape;158;p41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81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happens when you click that green run button?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Programs can read in programs and then spit out equivalent programs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Takeaways: Why Build a Computer?</a:t>
            </a:r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A significant engineering effort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 practiced so many skills and programmed with so many different languages, tools, &amp; paradigms—and you can do it again!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hope this was a </a:t>
            </a:r>
            <a:r>
              <a:rPr lang="en-US" b="1" dirty="0"/>
              <a:t>demystifying experience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not see CSE courses as isolated but as interconnected puzzle pieces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hope you had </a:t>
            </a:r>
            <a:r>
              <a:rPr lang="en-US" b="1" dirty="0"/>
              <a:t>fun</a:t>
            </a:r>
            <a:r>
              <a:rPr lang="en-US" dirty="0"/>
              <a:t> in this learning journey!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computing field is broad and has much for you to explore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hopeful you found a topic you want to pursue further, both technically and metacognitively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6" name="Google Shape;206;p43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3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3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3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43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233" name="Google Shape;233;p43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43"/>
          <p:cNvSpPr/>
          <p:nvPr/>
        </p:nvSpPr>
        <p:spPr>
          <a:xfrm>
            <a:off x="5851200" y="410325"/>
            <a:ext cx="2942700" cy="1000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331: Software Design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332: Data Structures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421: Algorithms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446: ML                … &amp; many more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1369800" y="1940925"/>
            <a:ext cx="14376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401: Compilers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6866425" y="3068650"/>
            <a:ext cx="2134800" cy="846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451: Operating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452: Distributed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461: Networks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1702200" y="3543013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351: HW/SW Interface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7266400" y="1896675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333: Systems Programming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306550" y="5855025"/>
            <a:ext cx="17277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369: Digital Design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7453900" y="4657500"/>
            <a:ext cx="1386000" cy="5403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469: Computer Architecture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3"/>
          <p:cNvSpPr/>
          <p:nvPr/>
        </p:nvSpPr>
        <p:spPr>
          <a:xfrm>
            <a:off x="1410625" y="564625"/>
            <a:ext cx="17277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341: Programming Languages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6306550" y="6348775"/>
            <a:ext cx="17862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371: Digital Circuits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/>
          <p:nvPr/>
        </p:nvSpPr>
        <p:spPr>
          <a:xfrm>
            <a:off x="3518550" y="618525"/>
            <a:ext cx="133500" cy="1515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3056250" y="1202625"/>
            <a:ext cx="133500" cy="18846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/>
          <p:nvPr/>
        </p:nvSpPr>
        <p:spPr>
          <a:xfrm>
            <a:off x="3397788" y="2472318"/>
            <a:ext cx="133500" cy="26379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/>
          <p:nvPr/>
        </p:nvSpPr>
        <p:spPr>
          <a:xfrm rot="10800000">
            <a:off x="7132900" y="4140300"/>
            <a:ext cx="133500" cy="15747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/>
          <p:nvPr/>
        </p:nvSpPr>
        <p:spPr>
          <a:xfrm rot="10800000">
            <a:off x="6551725" y="2513950"/>
            <a:ext cx="133500" cy="1956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2486550" y="5833575"/>
            <a:ext cx="16098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311: Foundations 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/>
          <p:nvPr/>
        </p:nvSpPr>
        <p:spPr>
          <a:xfrm rot="10800000">
            <a:off x="6809575" y="1600875"/>
            <a:ext cx="133500" cy="10881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43"/>
          <p:cNvCxnSpPr>
            <a:stCxn id="243" idx="3"/>
          </p:cNvCxnSpPr>
          <p:nvPr/>
        </p:nvCxnSpPr>
        <p:spPr>
          <a:xfrm>
            <a:off x="3138325" y="812875"/>
            <a:ext cx="382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3"/>
          <p:cNvCxnSpPr>
            <a:stCxn id="206" idx="3"/>
            <a:endCxn id="236" idx="1"/>
          </p:cNvCxnSpPr>
          <p:nvPr/>
        </p:nvCxnSpPr>
        <p:spPr>
          <a:xfrm>
            <a:off x="5160175" y="910575"/>
            <a:ext cx="6909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43"/>
          <p:cNvCxnSpPr>
            <a:stCxn id="239" idx="3"/>
            <a:endCxn id="247" idx="1"/>
          </p:cNvCxnSpPr>
          <p:nvPr/>
        </p:nvCxnSpPr>
        <p:spPr>
          <a:xfrm>
            <a:off x="3088200" y="3791263"/>
            <a:ext cx="3096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43"/>
          <p:cNvCxnSpPr>
            <a:stCxn id="237" idx="3"/>
            <a:endCxn id="246" idx="1"/>
          </p:cNvCxnSpPr>
          <p:nvPr/>
        </p:nvCxnSpPr>
        <p:spPr>
          <a:xfrm>
            <a:off x="2807400" y="2144925"/>
            <a:ext cx="2490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43"/>
          <p:cNvCxnSpPr>
            <a:stCxn id="251" idx="1"/>
            <a:endCxn id="240" idx="1"/>
          </p:cNvCxnSpPr>
          <p:nvPr/>
        </p:nvCxnSpPr>
        <p:spPr>
          <a:xfrm>
            <a:off x="6943075" y="2144925"/>
            <a:ext cx="3234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43"/>
          <p:cNvCxnSpPr>
            <a:stCxn id="249" idx="1"/>
            <a:endCxn id="238" idx="1"/>
          </p:cNvCxnSpPr>
          <p:nvPr/>
        </p:nvCxnSpPr>
        <p:spPr>
          <a:xfrm>
            <a:off x="6685225" y="3491950"/>
            <a:ext cx="1812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43"/>
          <p:cNvCxnSpPr>
            <a:stCxn id="248" idx="1"/>
            <a:endCxn id="242" idx="1"/>
          </p:cNvCxnSpPr>
          <p:nvPr/>
        </p:nvCxnSpPr>
        <p:spPr>
          <a:xfrm>
            <a:off x="7266400" y="4927650"/>
            <a:ext cx="187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43"/>
          <p:cNvCxnSpPr>
            <a:stCxn id="215" idx="3"/>
            <a:endCxn id="241" idx="1"/>
          </p:cNvCxnSpPr>
          <p:nvPr/>
        </p:nvCxnSpPr>
        <p:spPr>
          <a:xfrm>
            <a:off x="5956725" y="603757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43"/>
          <p:cNvCxnSpPr>
            <a:stCxn id="216" idx="3"/>
            <a:endCxn id="244" idx="1"/>
          </p:cNvCxnSpPr>
          <p:nvPr/>
        </p:nvCxnSpPr>
        <p:spPr>
          <a:xfrm>
            <a:off x="5956725" y="653132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43"/>
          <p:cNvCxnSpPr>
            <a:stCxn id="250" idx="3"/>
            <a:endCxn id="215" idx="1"/>
          </p:cNvCxnSpPr>
          <p:nvPr/>
        </p:nvCxnSpPr>
        <p:spPr>
          <a:xfrm>
            <a:off x="4096350" y="6037575"/>
            <a:ext cx="4227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Five-minute Break!</a:t>
            </a:r>
            <a:endParaRPr dirty="0"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Feel free to stand up, stretch, use the restroom, drink some water, review your notes, or ask questions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We’ll be back at:</a:t>
            </a:r>
          </a:p>
          <a:p>
            <a:pPr marL="0" lvl="0" indent="0">
              <a:buNone/>
            </a:pPr>
            <a:endParaRPr lang="en-US" dirty="0">
              <a:solidFill>
                <a:srgbClr val="0462C2"/>
              </a:solidFill>
            </a:endParaRPr>
          </a:p>
          <a:p>
            <a:pPr marL="347472" indent="-347472"/>
            <a:r>
              <a:rPr lang="en-US" dirty="0"/>
              <a:t>Research shows mid-lecture breaks reduce the decline of attention in the middle of lecture (Olmsted, 1999)</a:t>
            </a:r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64857-AB7F-2E46-910D-64CA11588FB7}"/>
              </a:ext>
            </a:extLst>
          </p:cNvPr>
          <p:cNvSpPr/>
          <p:nvPr/>
        </p:nvSpPr>
        <p:spPr>
          <a:xfrm>
            <a:off x="0" y="6457255"/>
            <a:ext cx="8647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Olmsted III, John. “The Mid-Lecture Break: When Less Is More.” </a:t>
            </a:r>
            <a:r>
              <a:rPr lang="en-US" sz="1000" i="1" dirty="0"/>
              <a:t>Journal of Chemical Education</a:t>
            </a:r>
            <a:r>
              <a:rPr lang="en-US" sz="1000" dirty="0"/>
              <a:t> (1999). https://</a:t>
            </a:r>
            <a:r>
              <a:rPr lang="en-US" sz="1000" dirty="0" err="1"/>
              <a:t>pubs.acs.org</a:t>
            </a:r>
            <a:r>
              <a:rPr lang="en-US" sz="1000" dirty="0"/>
              <a:t>/</a:t>
            </a:r>
            <a:r>
              <a:rPr lang="en-US" sz="1000" dirty="0" err="1"/>
              <a:t>doi</a:t>
            </a:r>
            <a:r>
              <a:rPr lang="en-US" sz="1000" dirty="0"/>
              <a:t>/abs/10.1021/ed076p525.</a:t>
            </a:r>
          </a:p>
        </p:txBody>
      </p:sp>
    </p:spTree>
    <p:extLst>
      <p:ext uri="{BB962C8B-B14F-4D97-AF65-F5344CB8AC3E}">
        <p14:creationId xmlns:p14="http://schemas.microsoft.com/office/powerpoint/2010/main" val="243207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Victory Lap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 and Metacognitive Subjects</a:t>
            </a:r>
            <a:endParaRPr dirty="0">
              <a:solidFill>
                <a:schemeClr val="tx1"/>
              </a:solidFill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b="1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End of Quarter TA-led Activities</a:t>
            </a:r>
            <a:endParaRPr b="1" dirty="0">
              <a:solidFill>
                <a:srgbClr val="4B2A85"/>
              </a:solidFill>
            </a:endParaRP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TA Ask Me Anything &amp; Jeopardy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3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TA Ask Us Anything!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Ask us about…</a:t>
            </a:r>
          </a:p>
          <a:p>
            <a:pPr marL="640080" lvl="1" indent="-283464"/>
            <a:r>
              <a:rPr lang="en-US" dirty="0"/>
              <a:t>Classes</a:t>
            </a:r>
          </a:p>
          <a:p>
            <a:pPr marL="1051560" lvl="2" indent="-274320"/>
            <a:r>
              <a:rPr lang="en-US" dirty="0"/>
              <a:t>Recommendations for easy, hard, useful, etc. classes</a:t>
            </a:r>
          </a:p>
          <a:p>
            <a:pPr marL="1051560" lvl="2" indent="-274320"/>
            <a:r>
              <a:rPr lang="en-US" dirty="0"/>
              <a:t>What classes go well with each other</a:t>
            </a:r>
          </a:p>
          <a:p>
            <a:pPr marL="640080" lvl="1" indent="-283464"/>
            <a:r>
              <a:rPr lang="en-US" dirty="0"/>
              <a:t>Extracurricular activities</a:t>
            </a:r>
          </a:p>
          <a:p>
            <a:pPr marL="1051560" lvl="2" indent="-274320"/>
            <a:r>
              <a:rPr lang="en-US" dirty="0" err="1"/>
              <a:t>TAing</a:t>
            </a:r>
            <a:endParaRPr lang="en-US" dirty="0"/>
          </a:p>
          <a:p>
            <a:pPr marL="1051560" lvl="2" indent="-274320"/>
            <a:r>
              <a:rPr lang="en-US" dirty="0"/>
              <a:t>Allen School RSOs</a:t>
            </a:r>
          </a:p>
          <a:p>
            <a:pPr marL="1051560" lvl="2" indent="-274320"/>
            <a:r>
              <a:rPr lang="en-US" dirty="0"/>
              <a:t>UW RSOs</a:t>
            </a:r>
          </a:p>
          <a:p>
            <a:pPr marL="640080" lvl="1" indent="-283464"/>
            <a:r>
              <a:rPr lang="en-US" dirty="0"/>
              <a:t>Internships</a:t>
            </a:r>
          </a:p>
          <a:p>
            <a:pPr marL="640080" lvl="1" indent="-283464"/>
            <a:r>
              <a:rPr lang="en-US" dirty="0"/>
              <a:t>How we feel about CS…</a:t>
            </a:r>
          </a:p>
          <a:p>
            <a:pPr marL="347472" lvl="0" indent="-347472"/>
            <a:endParaRPr lang="en-US"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Jeopardy!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Organize into teams of 3-4 students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The first team to raise their hand and answer the question wins that round and chooses the next question</a:t>
            </a:r>
          </a:p>
          <a:p>
            <a:pPr marL="347472" lvl="0" indent="-347472"/>
            <a:endParaRPr lang="en-US"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2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20 Wrap-up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507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Office Hours and Student-TA 1:1 meetings end this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Course staff open to meeting during finals week by appointment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/>
            <a:r>
              <a:rPr lang="en-US" b="1" dirty="0">
                <a:solidFill>
                  <a:srgbClr val="FF0000"/>
                </a:solidFill>
              </a:rPr>
              <a:t>Final Project, Part I: Outline of E-Portfolio due tonight (6/2) at 11:59pm PDT</a:t>
            </a:r>
          </a:p>
          <a:p>
            <a:pPr marL="1097280" lvl="2" indent="-283464"/>
            <a:r>
              <a:rPr lang="en-US" dirty="0"/>
              <a:t>Submission can be a text entry box, a website URL, a media recording, a file upload, or a draft of your E-Portfolio</a:t>
            </a:r>
            <a:endParaRPr lang="en-US" b="1" dirty="0">
              <a:solidFill>
                <a:srgbClr val="FF0000"/>
              </a:solidFill>
            </a:endParaRPr>
          </a:p>
          <a:p>
            <a:pPr marL="640080" lvl="1" indent="-283464"/>
            <a:r>
              <a:rPr lang="en-US" dirty="0"/>
              <a:t>Final Project, Part II: Final E-Portfolio Submission due next Tuesday </a:t>
            </a:r>
            <a:r>
              <a:rPr lang="en-US" u="sng" dirty="0"/>
              <a:t>at 4pm PDT</a:t>
            </a:r>
            <a:r>
              <a:rPr lang="en-US" dirty="0"/>
              <a:t> (right before we meet for final presentations)</a:t>
            </a:r>
          </a:p>
          <a:p>
            <a:pPr marL="640080" lvl="1" indent="-283464"/>
            <a:r>
              <a:rPr lang="en-US" dirty="0"/>
              <a:t>If you have any uncompleted projects, the last day to turn them in is this Friday (6/3) at 11:59pm PDT</a:t>
            </a:r>
            <a:endParaRPr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5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20 Wrap-up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507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Please fill out the CSE 390B course evaluation if you have not already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Linked here: </a:t>
            </a:r>
            <a:r>
              <a:rPr lang="en-US" dirty="0">
                <a:solidFill>
                  <a:srgbClr val="0463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https://uw.iasystem.org/survey/260462</a:t>
            </a:r>
            <a:endParaRPr lang="en-US" dirty="0">
              <a:solidFill>
                <a:srgbClr val="0463C3"/>
              </a:solidFill>
            </a:endParaRPr>
          </a:p>
          <a:p>
            <a:pPr marL="640080" lvl="1" indent="-283464"/>
            <a:endParaRPr lang="en-US" dirty="0"/>
          </a:p>
          <a:p>
            <a:pPr marL="347472" lvl="0" indent="-347472"/>
            <a:r>
              <a:rPr lang="en-US" dirty="0"/>
              <a:t>Looking forward to your final presentations next Tuesday!</a:t>
            </a:r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78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Victory Lap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B2A85"/>
                </a:solidFill>
              </a:rPr>
              <a:t>Nand2Tetris Projects and Metacognitive Subjects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End of Quarter TA-led Activities</a:t>
            </a:r>
            <a:endParaRPr dirty="0"/>
          </a:p>
          <a:p>
            <a:pPr marL="640080" lvl="1" indent="-283464"/>
            <a:r>
              <a:rPr lang="en-US" dirty="0"/>
              <a:t>TA Ask Me Anything &amp; Jeopardy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4"/>
          <p:cNvGrpSpPr/>
          <p:nvPr/>
        </p:nvGrpSpPr>
        <p:grpSpPr>
          <a:xfrm>
            <a:off x="-65700" y="-844475"/>
            <a:ext cx="9275400" cy="9275400"/>
            <a:chOff x="-65700" y="-844475"/>
            <a:chExt cx="9275400" cy="9275400"/>
          </a:xfrm>
        </p:grpSpPr>
        <p:sp>
          <p:nvSpPr>
            <p:cNvPr id="274" name="Google Shape;274;p44"/>
            <p:cNvSpPr/>
            <p:nvPr/>
          </p:nvSpPr>
          <p:spPr>
            <a:xfrm>
              <a:off x="-65700" y="-844475"/>
              <a:ext cx="9275400" cy="9275400"/>
            </a:xfrm>
            <a:prstGeom prst="ellipse">
              <a:avLst/>
            </a:prstGeom>
            <a:solidFill>
              <a:srgbClr val="D9D2E9">
                <a:alpha val="50196"/>
              </a:srgbClr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75" name="Google Shape;275;p44"/>
            <p:cNvSpPr txBox="1"/>
            <p:nvPr/>
          </p:nvSpPr>
          <p:spPr>
            <a:xfrm>
              <a:off x="3742025" y="1151700"/>
              <a:ext cx="39786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51C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UW Student Experience</a:t>
              </a:r>
              <a:endParaRPr sz="1800" b="1" i="0" u="none" strike="noStrike" cap="non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this?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78" name="Google Shape;278;p44"/>
          <p:cNvSpPr/>
          <p:nvPr/>
        </p:nvSpPr>
        <p:spPr>
          <a:xfrm>
            <a:off x="5467500" y="1806899"/>
            <a:ext cx="2507700" cy="25077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Math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4681313" y="4416000"/>
            <a:ext cx="2455200" cy="24552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Sociology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0" name="Google Shape;280;p44"/>
          <p:cNvGrpSpPr/>
          <p:nvPr/>
        </p:nvGrpSpPr>
        <p:grpSpPr>
          <a:xfrm>
            <a:off x="250175" y="1607700"/>
            <a:ext cx="3837600" cy="3837600"/>
            <a:chOff x="250175" y="1607700"/>
            <a:chExt cx="3837600" cy="3837600"/>
          </a:xfrm>
        </p:grpSpPr>
        <p:sp>
          <p:nvSpPr>
            <p:cNvPr id="281" name="Google Shape;281;p44"/>
            <p:cNvSpPr/>
            <p:nvPr/>
          </p:nvSpPr>
          <p:spPr>
            <a:xfrm>
              <a:off x="250175" y="1607700"/>
              <a:ext cx="3837600" cy="3837600"/>
            </a:xfrm>
            <a:prstGeom prst="ellipse">
              <a:avLst/>
            </a:prstGeom>
            <a:solidFill>
              <a:srgbClr val="D9EAD3">
                <a:alpha val="50196"/>
              </a:srgbClr>
            </a:solidFill>
            <a:ln w="381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2" name="Google Shape;282;p44"/>
            <p:cNvSpPr txBox="1"/>
            <p:nvPr/>
          </p:nvSpPr>
          <p:spPr>
            <a:xfrm>
              <a:off x="1678025" y="2362225"/>
              <a:ext cx="981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CSE</a:t>
              </a:r>
              <a:endParaRPr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3" name="Google Shape;283;p44"/>
          <p:cNvGrpSpPr/>
          <p:nvPr/>
        </p:nvGrpSpPr>
        <p:grpSpPr>
          <a:xfrm>
            <a:off x="1232800" y="2977025"/>
            <a:ext cx="2267700" cy="2267700"/>
            <a:chOff x="1232800" y="2956675"/>
            <a:chExt cx="2267700" cy="2267700"/>
          </a:xfrm>
        </p:grpSpPr>
        <p:sp>
          <p:nvSpPr>
            <p:cNvPr id="284" name="Google Shape;284;p44"/>
            <p:cNvSpPr/>
            <p:nvPr/>
          </p:nvSpPr>
          <p:spPr>
            <a:xfrm>
              <a:off x="1232800" y="2956675"/>
              <a:ext cx="2267700" cy="2267700"/>
            </a:xfrm>
            <a:prstGeom prst="ellipse">
              <a:avLst/>
            </a:prstGeom>
            <a:solidFill>
              <a:srgbClr val="CFE2F3">
                <a:alpha val="50196"/>
              </a:srgbClr>
            </a:solidFill>
            <a:ln w="381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B5394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5" name="Google Shape;285;p44"/>
            <p:cNvSpPr txBox="1"/>
            <p:nvPr/>
          </p:nvSpPr>
          <p:spPr>
            <a:xfrm>
              <a:off x="1388500" y="3813625"/>
              <a:ext cx="1956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Nand2Tetris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6" name="Google Shape;286;p44"/>
          <p:cNvSpPr txBox="1"/>
          <p:nvPr/>
        </p:nvSpPr>
        <p:spPr>
          <a:xfrm>
            <a:off x="2704225" y="6103600"/>
            <a:ext cx="133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CSE 390B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44"/>
          <p:cNvCxnSpPr>
            <a:endCxn id="286" idx="0"/>
          </p:cNvCxnSpPr>
          <p:nvPr/>
        </p:nvCxnSpPr>
        <p:spPr>
          <a:xfrm flipH="1">
            <a:off x="3369925" y="5367400"/>
            <a:ext cx="379500" cy="73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288" name="Google Shape;288;p44"/>
          <p:cNvSpPr/>
          <p:nvPr/>
        </p:nvSpPr>
        <p:spPr>
          <a:xfrm>
            <a:off x="2803503" y="2024725"/>
            <a:ext cx="3537000" cy="3537000"/>
          </a:xfrm>
          <a:prstGeom prst="ellipse">
            <a:avLst/>
          </a:prstGeom>
          <a:solidFill>
            <a:srgbClr val="CFE2F3">
              <a:alpha val="50196"/>
            </a:srgbClr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Metacognitive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4"/>
          <p:cNvCxnSpPr>
            <a:endCxn id="286" idx="0"/>
          </p:cNvCxnSpPr>
          <p:nvPr/>
        </p:nvCxnSpPr>
        <p:spPr>
          <a:xfrm>
            <a:off x="2671225" y="5192800"/>
            <a:ext cx="698700" cy="9108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Metacognitive Skills Victory Lap</a:t>
            </a:r>
            <a:endParaRPr dirty="0"/>
          </a:p>
        </p:txBody>
      </p:sp>
      <p:sp>
        <p:nvSpPr>
          <p:cNvPr id="295" name="Google Shape;295;p7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4363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Time Management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Note-Taking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Annotation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 Preparation &amp; Test-Taking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Debugging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Working with Instructors &amp; TAs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Oral Communication 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96" name="Google Shape;296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214" y="1589939"/>
            <a:ext cx="5006487" cy="42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Nand2Tetris Projects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2354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By </a:t>
            </a:r>
            <a:r>
              <a:rPr lang="en-US" b="1" dirty="0"/>
              <a:t>building a computer</a:t>
            </a:r>
            <a:r>
              <a:rPr lang="en-US" dirty="0"/>
              <a:t>, you’ve accomplished something that very few others have done!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Many software writers consider building the computer as Somebody Else’s Problem™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But so many technical skills and CSE courses tie into this task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And even if you only write Java for the rest of time…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Understanding the “layer below” makes you a better engineer in the “layer above”!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75" y="435675"/>
            <a:ext cx="2206000" cy="23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26799cf1_0_2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226799cf1_0_2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226799cf1_0_2"/>
          <p:cNvSpPr txBox="1">
            <a:spLocks noGrp="1"/>
          </p:cNvSpPr>
          <p:nvPr>
            <p:ph type="title"/>
          </p:nvPr>
        </p:nvSpPr>
        <p:spPr>
          <a:xfrm>
            <a:off x="357025" y="435675"/>
            <a:ext cx="4821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Roadmap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g7226799cf1_0_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8" name="Google Shape;168;g7226799cf1_0_2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7226799cf1_0_2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7226799cf1_0_2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7226799cf1_0_2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7226799cf1_0_2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7226799cf1_0_2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226799cf1_0_2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7226799cf1_0_2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226799cf1_0_2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226799cf1_0_2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226799cf1_0_2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226799cf1_0_2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80" name="Google Shape;180;g7226799cf1_0_2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81" name="Google Shape;181;g7226799cf1_0_2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226799cf1_0_2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226799cf1_0_2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226799cf1_0_2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226799cf1_0_2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226799cf1_0_2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226799cf1_0_2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226799cf1_0_2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7226799cf1_0_2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226799cf1_0_2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226799cf1_0_2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7226799cf1_0_2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226799cf1_0_2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g7226799cf1_0_2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195" name="Google Shape;195;g7226799cf1_0_2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7226799cf1_0_2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7226799cf1_0_2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8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8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5211225" y="592432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561168" y="4771980"/>
            <a:ext cx="4266382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Boolean function synthesis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Practice with HDL—an unfamiliar, declarative style of programming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  <p:pic>
        <p:nvPicPr>
          <p:cNvPr id="64" name="Google Shape;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5" y="550300"/>
            <a:ext cx="5618224" cy="393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9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9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9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9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25" y="491302"/>
            <a:ext cx="4620300" cy="3335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9188" y="910925"/>
            <a:ext cx="4601718" cy="333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3" name="Google Shape;83;p39"/>
          <p:cNvSpPr/>
          <p:nvPr/>
        </p:nvSpPr>
        <p:spPr>
          <a:xfrm>
            <a:off x="5339675" y="530050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3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9"/>
          <p:cNvSpPr/>
          <p:nvPr/>
        </p:nvSpPr>
        <p:spPr>
          <a:xfrm>
            <a:off x="5030263" y="46766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4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561193" y="4517450"/>
            <a:ext cx="4339632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Components found in real-world computers: ALU, PC, Memory, etc.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Learning a mental model for sequential logic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0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0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0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0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0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7284013" y="3086124"/>
            <a:ext cx="391062" cy="540126"/>
            <a:chOff x="4704138" y="3604424"/>
            <a:chExt cx="391062" cy="540126"/>
          </a:xfrm>
        </p:grpSpPr>
        <p:sp>
          <p:nvSpPr>
            <p:cNvPr id="106" name="Google Shape;106;p40"/>
            <p:cNvSpPr/>
            <p:nvPr/>
          </p:nvSpPr>
          <p:spPr>
            <a:xfrm>
              <a:off x="4806900" y="3779450"/>
              <a:ext cx="288300" cy="365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/>
            <p:nvPr/>
          </p:nvSpPr>
          <p:spPr>
            <a:xfrm rot="-3063482">
              <a:off x="4786719" y="3607824"/>
              <a:ext cx="142713" cy="280508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75" y="448375"/>
            <a:ext cx="4091625" cy="29590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09" name="Google Shape;109;p40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0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0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0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0"/>
          <p:cNvSpPr/>
          <p:nvPr/>
        </p:nvSpPr>
        <p:spPr>
          <a:xfrm>
            <a:off x="4944138" y="263635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5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0"/>
          <p:cNvSpPr/>
          <p:nvPr/>
        </p:nvSpPr>
        <p:spPr>
          <a:xfrm>
            <a:off x="5246263" y="4052850"/>
            <a:ext cx="948000" cy="526800"/>
          </a:xfrm>
          <a:prstGeom prst="wedgeRoundRectCallout">
            <a:avLst>
              <a:gd name="adj1" fmla="val 82338"/>
              <a:gd name="adj2" fmla="val 21427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6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88" y="2052714"/>
            <a:ext cx="4091624" cy="2962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The connection between software and hardware through binary instructions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must happen in a clock cycle to process one instruction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842</Words>
  <Application>Microsoft Macintosh PowerPoint</Application>
  <PresentationFormat>On-screen Show 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Arial</vt:lpstr>
      <vt:lpstr>Arial Narrow</vt:lpstr>
      <vt:lpstr>Calibri</vt:lpstr>
      <vt:lpstr>Montserrat</vt:lpstr>
      <vt:lpstr>Roboto Mono</vt:lpstr>
      <vt:lpstr>Times New Roman</vt:lpstr>
      <vt:lpstr>UWTheme-333-Sp18</vt:lpstr>
      <vt:lpstr>Course Wrap-up &amp; TA-led Activities</vt:lpstr>
      <vt:lpstr>Lecture Outline</vt:lpstr>
      <vt:lpstr>Remember this?</vt:lpstr>
      <vt:lpstr>Metacognitive Skills Victory Lap</vt:lpstr>
      <vt:lpstr>Nand2Tetris Projects</vt:lpstr>
      <vt:lpstr>Roadmap</vt:lpstr>
      <vt:lpstr>PowerPoint Presentation</vt:lpstr>
      <vt:lpstr>PowerPoint Presentation</vt:lpstr>
      <vt:lpstr>PowerPoint Presentation</vt:lpstr>
      <vt:lpstr>PowerPoint Presentation</vt:lpstr>
      <vt:lpstr>Takeaways: Why Build a Computer?</vt:lpstr>
      <vt:lpstr>SOFTWARE</vt:lpstr>
      <vt:lpstr>Five-minute Break!</vt:lpstr>
      <vt:lpstr>Lecture Outline</vt:lpstr>
      <vt:lpstr>TA Ask Us Anything!</vt:lpstr>
      <vt:lpstr>Jeopardy!</vt:lpstr>
      <vt:lpstr>Lecture 20 Wrap-up</vt:lpstr>
      <vt:lpstr>Lecture 20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</dc:title>
  <dc:creator>Aaron Johnston</dc:creator>
  <cp:lastModifiedBy>Eric Fan</cp:lastModifiedBy>
  <cp:revision>47</cp:revision>
  <dcterms:created xsi:type="dcterms:W3CDTF">2018-03-28T08:00:24Z</dcterms:created>
  <dcterms:modified xsi:type="dcterms:W3CDTF">2022-06-02T20:08:40Z</dcterms:modified>
</cp:coreProperties>
</file>